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44" r:id="rId1"/>
  </p:sldMasterIdLst>
  <p:notesMasterIdLst>
    <p:notesMasterId r:id="rId6"/>
  </p:notesMasterIdLst>
  <p:sldIdLst>
    <p:sldId id="1028" r:id="rId2"/>
    <p:sldId id="1047" r:id="rId3"/>
    <p:sldId id="1049" r:id="rId4"/>
    <p:sldId id="1050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s Demesmaeker" initials="ED" lastIdx="0" clrIdx="0">
    <p:extLst>
      <p:ext uri="{19B8F6BF-5375-455C-9EA6-DF929625EA0E}">
        <p15:presenceInfo xmlns:p15="http://schemas.microsoft.com/office/powerpoint/2012/main" userId="Els Demesmaek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C5C5"/>
    <a:srgbClr val="6666FF"/>
    <a:srgbClr val="66CCFF"/>
    <a:srgbClr val="00CCFF"/>
    <a:srgbClr val="CC3300"/>
    <a:srgbClr val="5A6E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3239" autoAdjust="0"/>
  </p:normalViewPr>
  <p:slideViewPr>
    <p:cSldViewPr snapToGrid="0">
      <p:cViewPr varScale="1">
        <p:scale>
          <a:sx n="53" d="100"/>
          <a:sy n="53" d="100"/>
        </p:scale>
        <p:origin x="1068" y="48"/>
      </p:cViewPr>
      <p:guideLst/>
    </p:cSldViewPr>
  </p:slideViewPr>
  <p:outlineViewPr>
    <p:cViewPr>
      <p:scale>
        <a:sx n="33" d="100"/>
        <a:sy n="33" d="100"/>
      </p:scale>
      <p:origin x="0" y="-23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488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1189C-FC1B-4F70-B37B-839773CA3D86}" type="datetimeFigureOut">
              <a:rPr lang="nl-NL" smtClean="0"/>
              <a:t>23-5-2020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0DC1A-4C42-446B-8924-011832DD6D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5167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25081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 dirty="0"/>
              <a:t>Klikken om de ondertitelstijl van het model te bewerken</a:t>
            </a:r>
            <a:endParaRPr lang="en-US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9EB62C69-638F-4D40-B8EE-034EAB1BF5AC}"/>
              </a:ext>
            </a:extLst>
          </p:cNvPr>
          <p:cNvSpPr txBox="1"/>
          <p:nvPr userDrawn="1"/>
        </p:nvSpPr>
        <p:spPr>
          <a:xfrm>
            <a:off x="640927" y="6313815"/>
            <a:ext cx="5604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spc="300" baseline="0" dirty="0">
                <a:solidFill>
                  <a:schemeClr val="bg1"/>
                </a:solidFill>
              </a:rPr>
              <a:t>www.whispering.be</a:t>
            </a:r>
            <a:endParaRPr lang="nl-NL" sz="1200" spc="300" baseline="0" dirty="0">
              <a:solidFill>
                <a:schemeClr val="bg1"/>
              </a:solidFill>
            </a:endParaRPr>
          </a:p>
        </p:txBody>
      </p:sp>
      <p:pic>
        <p:nvPicPr>
          <p:cNvPr id="5" name="Afbeelding 4" descr="Afbeelding met shirt&#10;&#10;Automatisch gegenereerde beschrijving">
            <a:extLst>
              <a:ext uri="{FF2B5EF4-FFF2-40B4-BE49-F238E27FC236}">
                <a16:creationId xmlns:a16="http://schemas.microsoft.com/office/drawing/2014/main" id="{EB83AC2E-177A-4EC6-8092-B38E38926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8894" y="5299707"/>
            <a:ext cx="3594847" cy="153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44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993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891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BC2E4D1-E673-4158-A697-C1F93CAE6B59}"/>
              </a:ext>
            </a:extLst>
          </p:cNvPr>
          <p:cNvSpPr txBox="1"/>
          <p:nvPr userDrawn="1"/>
        </p:nvSpPr>
        <p:spPr>
          <a:xfrm>
            <a:off x="4343401" y="6350001"/>
            <a:ext cx="5604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spc="300" baseline="0" dirty="0">
                <a:solidFill>
                  <a:schemeClr val="accent1">
                    <a:lumMod val="75000"/>
                  </a:schemeClr>
                </a:solidFill>
              </a:rPr>
              <a:t>www.whispering.be</a:t>
            </a:r>
            <a:endParaRPr lang="nl-NL" sz="1200" spc="300" baseline="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258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376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229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749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481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633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Klikken om de tekststijl van het model te bewerken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55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897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636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1.xml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tags" Target="../tags/tag2.xml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tags" Target="../tags/tag3.xml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4">
            <a:extLst>
              <a:ext uri="{FF2B5EF4-FFF2-40B4-BE49-F238E27FC236}">
                <a16:creationId xmlns:a16="http://schemas.microsoft.com/office/drawing/2014/main" id="{80574B87-291D-42D5-849E-368485E04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5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F2521E6-7EDE-4206-887C-CE00AAF2CD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1" y="4385066"/>
            <a:ext cx="10923638" cy="1349096"/>
          </a:xfrm>
        </p:spPr>
        <p:txBody>
          <a:bodyPr>
            <a:normAutofit/>
          </a:bodyPr>
          <a:lstStyle/>
          <a:p>
            <a:r>
              <a:rPr lang="nl-BE" sz="5400" dirty="0"/>
              <a:t>Debriefsessie Post-</a:t>
            </a:r>
            <a:r>
              <a:rPr lang="nl-BE" sz="5400" dirty="0" err="1"/>
              <a:t>Covid</a:t>
            </a:r>
            <a:br>
              <a:rPr lang="nl-BE" sz="5400" dirty="0"/>
            </a:br>
            <a:r>
              <a:rPr lang="nl-BE" sz="3200" dirty="0"/>
              <a:t>Aanbod voor Medische staf</a:t>
            </a:r>
            <a:endParaRPr lang="nl-NL" sz="5400" dirty="0"/>
          </a:p>
        </p:txBody>
      </p:sp>
      <p:sp>
        <p:nvSpPr>
          <p:cNvPr id="90" name="Rectangle 86">
            <a:extLst>
              <a:ext uri="{FF2B5EF4-FFF2-40B4-BE49-F238E27FC236}">
                <a16:creationId xmlns:a16="http://schemas.microsoft.com/office/drawing/2014/main" id="{DDBB8A1B-F478-46E3-B3D4-FC7E87D51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42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fbeelding 9" descr="Afbeelding met persoon, mensen, vrouw, kamer&#10;&#10;Automatisch gegenereerde beschrijving">
            <a:extLst>
              <a:ext uri="{FF2B5EF4-FFF2-40B4-BE49-F238E27FC236}">
                <a16:creationId xmlns:a16="http://schemas.microsoft.com/office/drawing/2014/main" id="{B7952C76-D57D-4416-80CA-DD1A5A680D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83"/>
          <a:stretch/>
        </p:blipFill>
        <p:spPr>
          <a:xfrm>
            <a:off x="635457" y="725099"/>
            <a:ext cx="5299677" cy="2981046"/>
          </a:xfrm>
          <a:prstGeom prst="rect">
            <a:avLst/>
          </a:prstGeom>
        </p:spPr>
      </p:pic>
      <p:pic>
        <p:nvPicPr>
          <p:cNvPr id="18" name="Picture 6" descr="Heilig Hart Leuven">
            <a:extLst>
              <a:ext uri="{FF2B5EF4-FFF2-40B4-BE49-F238E27FC236}">
                <a16:creationId xmlns:a16="http://schemas.microsoft.com/office/drawing/2014/main" id="{0862958C-1554-4550-95F7-7A60BC4FD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3431" y="1665796"/>
            <a:ext cx="3380272" cy="67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 descr="Afbeelding met shirt&#10;&#10;Automatisch gegenereerde beschrijving">
            <a:extLst>
              <a:ext uri="{FF2B5EF4-FFF2-40B4-BE49-F238E27FC236}">
                <a16:creationId xmlns:a16="http://schemas.microsoft.com/office/drawing/2014/main" id="{695F4ACD-4E9D-4D99-9F7B-0BC9C8E03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3588" y="5598006"/>
            <a:ext cx="2959252" cy="1259994"/>
          </a:xfrm>
          <a:prstGeom prst="rect">
            <a:avLst/>
          </a:prstGeom>
        </p:spPr>
      </p:pic>
      <p:sp>
        <p:nvSpPr>
          <p:cNvPr id="25" name="Tekstvak 24">
            <a:extLst>
              <a:ext uri="{FF2B5EF4-FFF2-40B4-BE49-F238E27FC236}">
                <a16:creationId xmlns:a16="http://schemas.microsoft.com/office/drawing/2014/main" id="{366108A6-CCCA-4695-A955-42BFA9F5BB9D}"/>
              </a:ext>
            </a:extLst>
          </p:cNvPr>
          <p:cNvSpPr txBox="1"/>
          <p:nvPr/>
        </p:nvSpPr>
        <p:spPr>
          <a:xfrm>
            <a:off x="640927" y="6313815"/>
            <a:ext cx="5604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spc="300" baseline="0" dirty="0">
                <a:solidFill>
                  <a:schemeClr val="bg1"/>
                </a:solidFill>
              </a:rPr>
              <a:t>www.whispering.be</a:t>
            </a:r>
            <a:endParaRPr lang="nl-NL" sz="1200" spc="30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58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46"/>
    </mc:Choice>
    <mc:Fallback xmlns="">
      <p:transition spd="slow" advTm="3534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4868C3-67DD-4C07-B297-404A6E7D1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527" y="1273705"/>
            <a:ext cx="6235869" cy="5584295"/>
          </a:xfrm>
        </p:spPr>
        <p:txBody>
          <a:bodyPr anchor="ctr">
            <a:normAutofit/>
          </a:bodyPr>
          <a:lstStyle/>
          <a:p>
            <a:r>
              <a:rPr lang="nl-BE" b="1" dirty="0"/>
              <a:t>Collectieve crisis </a:t>
            </a:r>
            <a:r>
              <a:rPr lang="nl-BE" dirty="0"/>
              <a:t>en </a:t>
            </a:r>
            <a:r>
              <a:rPr lang="nl-BE" b="1" dirty="0"/>
              <a:t>rouwproces</a:t>
            </a:r>
            <a:r>
              <a:rPr lang="nl-BE" dirty="0"/>
              <a:t>.</a:t>
            </a:r>
          </a:p>
          <a:p>
            <a:r>
              <a:rPr lang="nl-BE" b="1" dirty="0"/>
              <a:t>Impact </a:t>
            </a:r>
            <a:r>
              <a:rPr lang="nl-BE" dirty="0"/>
              <a:t> </a:t>
            </a:r>
            <a:r>
              <a:rPr lang="nl-BE" b="1" dirty="0"/>
              <a:t>divers</a:t>
            </a:r>
            <a:r>
              <a:rPr lang="nl-BE" dirty="0"/>
              <a:t>:  fysiek, emotioneel, financieel, relationeel, existentieel,… </a:t>
            </a:r>
          </a:p>
          <a:p>
            <a:r>
              <a:rPr lang="nl-BE" b="1" dirty="0"/>
              <a:t>Verwerking </a:t>
            </a:r>
            <a:r>
              <a:rPr lang="nl-BE" dirty="0"/>
              <a:t>eigen </a:t>
            </a:r>
            <a:r>
              <a:rPr lang="nl-BE" b="1" dirty="0"/>
              <a:t>emoties</a:t>
            </a:r>
          </a:p>
          <a:p>
            <a:r>
              <a:rPr lang="nl-BE" dirty="0"/>
              <a:t>Wederzijds</a:t>
            </a:r>
            <a:r>
              <a:rPr lang="nl-BE" b="1" dirty="0"/>
              <a:t> begrip</a:t>
            </a:r>
            <a:endParaRPr lang="nl-BE" dirty="0"/>
          </a:p>
          <a:p>
            <a:r>
              <a:rPr lang="nl-BE" b="1" dirty="0"/>
              <a:t>Spanningen</a:t>
            </a:r>
            <a:r>
              <a:rPr lang="nl-BE" dirty="0"/>
              <a:t> uitklaren</a:t>
            </a:r>
            <a:endParaRPr lang="en-US" dirty="0"/>
          </a:p>
          <a:p>
            <a:endParaRPr lang="en-US" dirty="0"/>
          </a:p>
          <a:p>
            <a:endParaRPr lang="nl-N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218665-EA77-40EC-8172-4F17E2DEDB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C26A07-C9B7-459F-894B-5D0CC08DB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911" y="327749"/>
            <a:ext cx="5648889" cy="1606438"/>
          </a:xfrm>
        </p:spPr>
        <p:txBody>
          <a:bodyPr anchor="ctr">
            <a:normAutofit/>
          </a:bodyPr>
          <a:lstStyle/>
          <a:p>
            <a:r>
              <a:rPr lang="nl-BE" sz="4000" dirty="0"/>
              <a:t>Waarom debriefsessies ?</a:t>
            </a:r>
            <a:endParaRPr lang="nl-NL" sz="40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9A62910-526A-4CD3-9C0A-E005851E6DE8}"/>
              </a:ext>
            </a:extLst>
          </p:cNvPr>
          <p:cNvSpPr txBox="1"/>
          <p:nvPr/>
        </p:nvSpPr>
        <p:spPr>
          <a:xfrm>
            <a:off x="8265694" y="3429000"/>
            <a:ext cx="3717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Els Demesmaeker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9" name="tmpD8D5">
            <a:hlinkClick r:id="" action="ppaction://media"/>
            <a:extLst>
              <a:ext uri="{FF2B5EF4-FFF2-40B4-BE49-F238E27FC236}">
                <a16:creationId xmlns:a16="http://schemas.microsoft.com/office/drawing/2014/main" id="{462E265F-7228-4CE7-AF75-152FA546AA55}"/>
              </a:ext>
            </a:extLst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36.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5694" y="94211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2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174"/>
    </mc:Choice>
    <mc:Fallback>
      <p:transition spd="slow" advTm="98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6F6937-3B5A-4391-9F37-58A571B36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B6FFC9-AB82-4C7E-ABA5-7359C842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07" y="2163932"/>
            <a:ext cx="3338761" cy="4984578"/>
          </a:xfrm>
        </p:spPr>
        <p:txBody>
          <a:bodyPr>
            <a:normAutofit/>
          </a:bodyPr>
          <a:lstStyle/>
          <a:p>
            <a:r>
              <a:rPr lang="nl-BE" sz="4400" dirty="0" err="1">
                <a:solidFill>
                  <a:srgbClr val="FFFFFF"/>
                </a:solidFill>
              </a:rPr>
              <a:t>Uitgangs-punten</a:t>
            </a:r>
            <a:endParaRPr lang="nl-NL" sz="4400" dirty="0">
              <a:solidFill>
                <a:srgbClr val="FFFFFF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2E9DCE-DE38-4FF1-8E6D-227AF9867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0326" y="407321"/>
            <a:ext cx="6815992" cy="6089731"/>
          </a:xfrm>
        </p:spPr>
        <p:txBody>
          <a:bodyPr anchor="ctr">
            <a:normAutofit/>
          </a:bodyPr>
          <a:lstStyle/>
          <a:p>
            <a:pPr marL="4572" lvl="1" indent="0">
              <a:lnSpc>
                <a:spcPct val="100000"/>
              </a:lnSpc>
              <a:buNone/>
            </a:pPr>
            <a:r>
              <a:rPr lang="nl-BE" sz="18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De puzzel samenleggen</a:t>
            </a:r>
          </a:p>
          <a:p>
            <a:pPr marL="4572" lvl="1" indent="0">
              <a:lnSpc>
                <a:spcPct val="100000"/>
              </a:lnSpc>
              <a:buNone/>
            </a:pPr>
            <a:r>
              <a:rPr lang="nl-BE" sz="1800" dirty="0"/>
              <a:t>Stilstaan bij meest </a:t>
            </a:r>
            <a:r>
              <a:rPr lang="nl-BE" sz="1800" b="1" dirty="0"/>
              <a:t>ingrijpende feiten </a:t>
            </a:r>
            <a:r>
              <a:rPr lang="nl-BE" sz="1800" dirty="0"/>
              <a:t>en gebeurtenissen </a:t>
            </a:r>
          </a:p>
          <a:p>
            <a:pPr marL="4572" lvl="1" indent="0">
              <a:lnSpc>
                <a:spcPct val="100000"/>
              </a:lnSpc>
              <a:buNone/>
            </a:pPr>
            <a:endParaRPr lang="nl-BE" sz="1800" dirty="0"/>
          </a:p>
          <a:p>
            <a:pPr marL="4572" lvl="1" indent="0">
              <a:lnSpc>
                <a:spcPct val="100000"/>
              </a:lnSpc>
              <a:buNone/>
            </a:pPr>
            <a:r>
              <a:rPr lang="nl-BE" sz="18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Kader rond diverse gevoelens</a:t>
            </a:r>
          </a:p>
          <a:p>
            <a:pPr marL="4572" lvl="1" indent="0">
              <a:lnSpc>
                <a:spcPct val="100000"/>
              </a:lnSpc>
              <a:buNone/>
            </a:pPr>
            <a:r>
              <a:rPr lang="nl-BE" sz="1800" dirty="0"/>
              <a:t>Diverse gevoelens van </a:t>
            </a:r>
            <a:r>
              <a:rPr lang="nl-BE" sz="1800" b="1" dirty="0"/>
              <a:t>angst, onzekerheid, rouw, schuld</a:t>
            </a:r>
            <a:r>
              <a:rPr lang="nl-BE" sz="1800" dirty="0"/>
              <a:t>,.. </a:t>
            </a:r>
          </a:p>
          <a:p>
            <a:pPr marL="4572" lvl="1" indent="0">
              <a:lnSpc>
                <a:spcPct val="100000"/>
              </a:lnSpc>
              <a:buNone/>
            </a:pPr>
            <a:r>
              <a:rPr lang="nl-BE" sz="1800" b="1" dirty="0"/>
              <a:t>normaliseren </a:t>
            </a:r>
            <a:r>
              <a:rPr lang="nl-BE" sz="1800" dirty="0"/>
              <a:t>door een kader</a:t>
            </a:r>
          </a:p>
          <a:p>
            <a:pPr marL="4572" lvl="1" indent="0">
              <a:lnSpc>
                <a:spcPct val="100000"/>
              </a:lnSpc>
              <a:buNone/>
            </a:pPr>
            <a:endParaRPr lang="nl-BE" sz="18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marL="4572" lvl="1" indent="0">
              <a:lnSpc>
                <a:spcPct val="100000"/>
              </a:lnSpc>
              <a:buNone/>
            </a:pPr>
            <a:r>
              <a:rPr lang="nl-BE" sz="18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Gevoelens erkennen en bespreken</a:t>
            </a:r>
          </a:p>
          <a:p>
            <a:pPr marL="4572" lvl="1" indent="0">
              <a:lnSpc>
                <a:spcPct val="100000"/>
              </a:lnSpc>
              <a:buNone/>
            </a:pPr>
            <a:r>
              <a:rPr lang="nl-BE" sz="1800" b="1" dirty="0"/>
              <a:t>Erkennen</a:t>
            </a:r>
            <a:r>
              <a:rPr lang="nl-BE" sz="1800" dirty="0"/>
              <a:t> van je eigen emoties en </a:t>
            </a:r>
            <a:r>
              <a:rPr lang="nl-BE" sz="1800" b="1" dirty="0"/>
              <a:t>ruimte maken </a:t>
            </a:r>
            <a:r>
              <a:rPr lang="nl-BE" sz="1800" dirty="0"/>
              <a:t>om ze te bespreken</a:t>
            </a:r>
          </a:p>
          <a:p>
            <a:pPr marL="4572" lvl="1" indent="0">
              <a:lnSpc>
                <a:spcPct val="100000"/>
              </a:lnSpc>
              <a:buNone/>
            </a:pPr>
            <a:endParaRPr lang="nl-BE" sz="18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marL="4572" lvl="1" indent="0">
              <a:lnSpc>
                <a:spcPct val="100000"/>
              </a:lnSpc>
              <a:buNone/>
            </a:pPr>
            <a:r>
              <a:rPr lang="nl-BE" sz="18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Verbinding tussen stafleden versterken</a:t>
            </a:r>
          </a:p>
          <a:p>
            <a:pPr marL="4572" lvl="1" indent="0">
              <a:lnSpc>
                <a:spcPct val="100000"/>
              </a:lnSpc>
              <a:buNone/>
            </a:pPr>
            <a:r>
              <a:rPr lang="nl-BE" sz="1800" b="1" dirty="0"/>
              <a:t>Verschillen</a:t>
            </a:r>
            <a:r>
              <a:rPr lang="nl-BE" sz="1800" dirty="0"/>
              <a:t> in omgaan met de situatie kunnen beter worden gekaderd. Door wederzijds begrip wordt de vertrouwen en </a:t>
            </a:r>
            <a:r>
              <a:rPr lang="nl-BE" sz="1800" b="1" dirty="0"/>
              <a:t>cohesie</a:t>
            </a:r>
            <a:r>
              <a:rPr lang="nl-BE" sz="1800" dirty="0"/>
              <a:t> in de groep bevorderd</a:t>
            </a:r>
            <a:endParaRPr lang="nl-NL" sz="1800" dirty="0"/>
          </a:p>
        </p:txBody>
      </p:sp>
      <p:pic>
        <p:nvPicPr>
          <p:cNvPr id="4" name="tmp4FE8">
            <a:hlinkClick r:id="" action="ppaction://media"/>
            <a:extLst>
              <a:ext uri="{FF2B5EF4-FFF2-40B4-BE49-F238E27FC236}">
                <a16:creationId xmlns:a16="http://schemas.microsoft.com/office/drawing/2014/main" id="{55B8116F-BFE5-4636-9E10-A0EECF445642}"/>
              </a:ext>
            </a:extLst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22.2698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489" y="407321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95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625"/>
    </mc:Choice>
    <mc:Fallback>
      <p:transition spd="slow" advTm="124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D6F6937-3B5A-4391-9F37-58A571B36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08FB46D-7F47-4405-8E19-D6444BA1D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936711"/>
            <a:ext cx="2988265" cy="49845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 err="1">
                <a:solidFill>
                  <a:srgbClr val="FFFFFF"/>
                </a:solidFill>
              </a:rPr>
              <a:t>Praktisch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AE198A1-025D-4148-AC5D-A87296C30C80}"/>
              </a:ext>
            </a:extLst>
          </p:cNvPr>
          <p:cNvSpPr txBox="1"/>
          <p:nvPr/>
        </p:nvSpPr>
        <p:spPr>
          <a:xfrm>
            <a:off x="4511768" y="770020"/>
            <a:ext cx="7023008" cy="535405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4572" lvl="1" indent="0" defTabSz="914400">
              <a:lnSpc>
                <a:spcPct val="85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accent1"/>
                </a:solidFill>
              </a:rPr>
              <a:t>PROGRAMMA DEBRIEFSESSIE 2 u </a:t>
            </a:r>
          </a:p>
          <a:p>
            <a:pPr marL="4572" lvl="1" indent="0" defTabSz="914400">
              <a:lnSpc>
                <a:spcPct val="85000"/>
              </a:lnSpc>
              <a:spcAft>
                <a:spcPts val="600"/>
              </a:spcAft>
            </a:pPr>
            <a:endParaRPr lang="en-US" sz="2000" b="1" dirty="0">
              <a:solidFill>
                <a:schemeClr val="accent1"/>
              </a:solidFill>
            </a:endParaRPr>
          </a:p>
          <a:p>
            <a:pPr marL="290322" lvl="1" indent="-285750" defTabSz="9144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Introductie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marL="290322" lvl="1" indent="-285750" defTabSz="9144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Uitwisselen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van de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belangrijkste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feiten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gebeurtenissen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vanuit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ieders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ervaring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marL="290322" lvl="1" indent="-285750" defTabSz="9144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Kader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rond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gevoelens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reacties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van angst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rouw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90322" lvl="1" indent="-285750" defTabSz="9144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Individueel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(h)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erkennen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van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gedachten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gevoelens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reacties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290322" lvl="1" indent="-285750" defTabSz="9144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Uitwisseling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met het team.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Stilstaan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bij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verschillen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beleving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marL="290322" lvl="1" indent="-285750" defTabSz="9144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Check-out</a:t>
            </a:r>
          </a:p>
          <a:p>
            <a:pPr marL="290322" lvl="1" indent="-285750" defTabSz="914400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72" lvl="1" defTabSz="914400">
              <a:lnSpc>
                <a:spcPct val="85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accent1"/>
                </a:solidFill>
              </a:rPr>
              <a:t>SESSIES </a:t>
            </a:r>
          </a:p>
          <a:p>
            <a:pPr marL="4572" lvl="1" defTabSz="914400">
              <a:lnSpc>
                <a:spcPct val="85000"/>
              </a:lnSpc>
              <a:spcAft>
                <a:spcPts val="600"/>
              </a:spcAft>
            </a:pPr>
            <a:endParaRPr lang="en-US" sz="2000" b="1" dirty="0">
              <a:solidFill>
                <a:schemeClr val="accent1"/>
              </a:solidFill>
            </a:endParaRPr>
          </a:p>
          <a:p>
            <a:pPr marL="4572" lvl="1" defTabSz="914400">
              <a:lnSpc>
                <a:spcPct val="85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juni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18-20 u </a:t>
            </a:r>
          </a:p>
          <a:p>
            <a:pPr marL="4572" lvl="1" defTabSz="914400">
              <a:lnSpc>
                <a:spcPct val="85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9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juni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18-20 u</a:t>
            </a:r>
          </a:p>
          <a:p>
            <a:pPr marL="4572" lvl="1" defTabSz="914400">
              <a:lnSpc>
                <a:spcPct val="85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Vrije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inschrijving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via</a:t>
            </a:r>
          </a:p>
          <a:p>
            <a:pPr marL="4572" lvl="1" defTabSz="914400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tmp1BE3">
            <a:hlinkClick r:id="" action="ppaction://media"/>
            <a:extLst>
              <a:ext uri="{FF2B5EF4-FFF2-40B4-BE49-F238E27FC236}">
                <a16:creationId xmlns:a16="http://schemas.microsoft.com/office/drawing/2014/main" id="{E0262A5B-3CB6-44F1-A95B-0507EE32C1CE}"/>
              </a:ext>
            </a:extLst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40.3469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78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27"/>
    </mc:Choice>
    <mc:Fallback>
      <p:transition spd="slow" advTm="21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recordStart=0|recordEnd=98174|recordLength=98210|start=0|end=98174|audioFormat={00001610-0000-0010-8000-00AA00389B71}|audioRate=44100|muted=false|volume=0.8|fadeIn=0|fadeOut=0|videoFormat={34363248-0000-0010-8000-00AA00389B71}|videoRate=15|videoWidth=320|videoHeight=24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recordStart=0|recordEnd=124629|recordLength=124651|start=0|end=124629|audioFormat={00001610-0000-0010-8000-00AA00389B71}|audioRate=44100|muted=false|volume=0.8|fadeIn=0|fadeOut=0|videoFormat={34363248-0000-0010-8000-00AA00389B71}|videoRate=15|videoWidth=320|videoHeight=24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21527|recordLength=21567|start=0|end=21527|audioFormat={00001610-0000-0010-8000-00AA00389B71}|audioRate=44100|muted=false|volume=0.8|fadeIn=0|fadeOut=0|videoFormat={34363248-0000-0010-8000-00AA00389B71}|videoRate=15|videoWidth=256|videoHeight=256"/>
</p:tagLst>
</file>

<file path=ppt/theme/theme1.xml><?xml version="1.0" encoding="utf-8"?>
<a:theme xmlns:a="http://schemas.openxmlformats.org/drawingml/2006/main" name="Metropolitan">
  <a:themeElements>
    <a:clrScheme name="Aangepast 7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36757F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175</Words>
  <Application>Microsoft Office PowerPoint</Application>
  <PresentationFormat>Breedbeeld</PresentationFormat>
  <Paragraphs>37</Paragraphs>
  <Slides>4</Slides>
  <Notes>0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Wingdings</vt:lpstr>
      <vt:lpstr>Metropolitan</vt:lpstr>
      <vt:lpstr>Debriefsessie Post-Covid Aanbod voor Medische staf</vt:lpstr>
      <vt:lpstr>Waarom debriefsessies ?</vt:lpstr>
      <vt:lpstr>Uitgangs-punten</vt:lpstr>
      <vt:lpstr>Praktisch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Debriefsessie Post-Covid Aanbod voor Medische staf</dc:title>
  <dc:creator>Els Demesmaeker</dc:creator>
  <cp:lastModifiedBy>Els Demesmaeker</cp:lastModifiedBy>
  <cp:revision>4</cp:revision>
  <dcterms:created xsi:type="dcterms:W3CDTF">2020-05-22T14:39:12Z</dcterms:created>
  <dcterms:modified xsi:type="dcterms:W3CDTF">2020-05-23T14:03:58Z</dcterms:modified>
</cp:coreProperties>
</file>